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9"/>
  </p:notes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01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5840"/>
  </p:normalViewPr>
  <p:slideViewPr>
    <p:cSldViewPr snapToGrid="0">
      <p:cViewPr varScale="1">
        <p:scale>
          <a:sx n="108" d="100"/>
          <a:sy n="108" d="100"/>
        </p:scale>
        <p:origin x="-54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7E234B-D075-4FBF-923C-E8E4C162DFC2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0338C9-AC53-46C1-836E-AB790727260E}">
      <dgm:prSet/>
      <dgm:spPr/>
      <dgm:t>
        <a:bodyPr/>
        <a:lstStyle/>
        <a:p>
          <a:r>
            <a:rPr lang="el-GR" b="0" i="0" dirty="0"/>
            <a:t>Συγκρότηση παιδαγωγικής ομάδας-καταμερισμός αρμοδιοτήτων.</a:t>
          </a:r>
          <a:br>
            <a:rPr lang="el-GR" b="0" i="0" dirty="0"/>
          </a:br>
          <a:endParaRPr lang="en-US" dirty="0"/>
        </a:p>
      </dgm:t>
    </dgm:pt>
    <dgm:pt modelId="{21CF454E-4BD3-4938-A43F-C0207D966F5A}" type="parTrans" cxnId="{01AB0EE9-9A3E-49C7-99E7-C2742007C366}">
      <dgm:prSet/>
      <dgm:spPr/>
      <dgm:t>
        <a:bodyPr/>
        <a:lstStyle/>
        <a:p>
          <a:endParaRPr lang="en-US"/>
        </a:p>
      </dgm:t>
    </dgm:pt>
    <dgm:pt modelId="{8878D3F5-8F7A-4A3D-8955-73680061B7F1}" type="sibTrans" cxnId="{01AB0EE9-9A3E-49C7-99E7-C2742007C366}">
      <dgm:prSet/>
      <dgm:spPr/>
      <dgm:t>
        <a:bodyPr/>
        <a:lstStyle/>
        <a:p>
          <a:endParaRPr lang="en-US"/>
        </a:p>
      </dgm:t>
    </dgm:pt>
    <dgm:pt modelId="{8EBD7284-FED5-447C-8F23-6A0C69D86A56}">
      <dgm:prSet/>
      <dgm:spPr/>
      <dgm:t>
        <a:bodyPr/>
        <a:lstStyle/>
        <a:p>
          <a:r>
            <a:rPr lang="el-GR" b="0" i="0"/>
            <a:t>Διερεύνηση-αποτύπωση των αναγκών των μαθητών του σχολείου μας.</a:t>
          </a:r>
          <a:br>
            <a:rPr lang="el-GR" b="0" i="0"/>
          </a:br>
          <a:endParaRPr lang="en-US"/>
        </a:p>
      </dgm:t>
    </dgm:pt>
    <dgm:pt modelId="{94D849E4-53B9-4953-A92E-ABAD9F98050B}" type="parTrans" cxnId="{75B25BA0-2841-45D5-9DA6-3D258A278ECE}">
      <dgm:prSet/>
      <dgm:spPr/>
      <dgm:t>
        <a:bodyPr/>
        <a:lstStyle/>
        <a:p>
          <a:endParaRPr lang="en-US"/>
        </a:p>
      </dgm:t>
    </dgm:pt>
    <dgm:pt modelId="{BB5B0C0A-9456-4FC3-820F-4D302F0D8CCA}" type="sibTrans" cxnId="{75B25BA0-2841-45D5-9DA6-3D258A278ECE}">
      <dgm:prSet/>
      <dgm:spPr/>
      <dgm:t>
        <a:bodyPr/>
        <a:lstStyle/>
        <a:p>
          <a:endParaRPr lang="en-US"/>
        </a:p>
      </dgm:t>
    </dgm:pt>
    <dgm:pt modelId="{D2D63DD3-B7D4-4D68-A765-072DCC77A418}">
      <dgm:prSet/>
      <dgm:spPr/>
      <dgm:t>
        <a:bodyPr/>
        <a:lstStyle/>
        <a:p>
          <a:r>
            <a:rPr lang="el-GR" b="0" i="0" dirty="0"/>
            <a:t>Σύσταση ερωτηματολογίου με σκοπό τη χαρτογράφηση του σχολικού κλίματος και ανίχνευση περιστατικών βίας στο σχολείο. </a:t>
          </a:r>
          <a:br>
            <a:rPr lang="el-GR" b="0" i="0" dirty="0"/>
          </a:br>
          <a:endParaRPr lang="en-US" dirty="0"/>
        </a:p>
      </dgm:t>
    </dgm:pt>
    <dgm:pt modelId="{61B84FEF-7E57-4697-AE3B-C3032C9D03D5}" type="parTrans" cxnId="{78BAD751-531D-4C60-BB0F-1272C2E58331}">
      <dgm:prSet/>
      <dgm:spPr/>
      <dgm:t>
        <a:bodyPr/>
        <a:lstStyle/>
        <a:p>
          <a:endParaRPr lang="en-US"/>
        </a:p>
      </dgm:t>
    </dgm:pt>
    <dgm:pt modelId="{7DF8D848-9AA4-462D-8D02-FBA4A1422A32}" type="sibTrans" cxnId="{78BAD751-531D-4C60-BB0F-1272C2E58331}">
      <dgm:prSet/>
      <dgm:spPr/>
      <dgm:t>
        <a:bodyPr/>
        <a:lstStyle/>
        <a:p>
          <a:endParaRPr lang="en-US"/>
        </a:p>
      </dgm:t>
    </dgm:pt>
    <dgm:pt modelId="{AB98023C-1FD0-1B4E-A502-6106C54D263A}">
      <dgm:prSet/>
      <dgm:spPr/>
      <dgm:t>
        <a:bodyPr/>
        <a:lstStyle/>
        <a:p>
          <a:r>
            <a:rPr lang="el-GR" dirty="0"/>
            <a:t>Επικοινωνία με τους φορείς υποδοχής.</a:t>
          </a:r>
        </a:p>
      </dgm:t>
    </dgm:pt>
    <dgm:pt modelId="{E81F0BE3-A31D-9D49-A60A-ADE4554247DF}" type="parTrans" cxnId="{F2DEB3C0-6B53-1040-9737-F90C0360ED01}">
      <dgm:prSet/>
      <dgm:spPr/>
    </dgm:pt>
    <dgm:pt modelId="{C778F154-BA1E-194C-9C1E-7978B018C235}" type="sibTrans" cxnId="{F2DEB3C0-6B53-1040-9737-F90C0360ED01}">
      <dgm:prSet/>
      <dgm:spPr/>
    </dgm:pt>
    <dgm:pt modelId="{87972A7F-6670-2D4F-B052-98E968E6DB79}">
      <dgm:prSet/>
      <dgm:spPr/>
      <dgm:t>
        <a:bodyPr/>
        <a:lstStyle/>
        <a:p>
          <a:r>
            <a:rPr lang="el-GR" dirty="0"/>
            <a:t>Διερεύνηση των εκπαιδευτικών συστημάτων και του πολιτισμού των αντίστοιχων χωρών.</a:t>
          </a:r>
        </a:p>
      </dgm:t>
    </dgm:pt>
    <dgm:pt modelId="{0A74FE60-CB5D-A04C-8B91-C4EF9FEAE58F}" type="parTrans" cxnId="{3BFA73DA-D75E-524C-AC20-4BFE81C3760B}">
      <dgm:prSet/>
      <dgm:spPr/>
    </dgm:pt>
    <dgm:pt modelId="{1159DF42-CCF0-6B42-BB13-BD55E3C595DA}" type="sibTrans" cxnId="{3BFA73DA-D75E-524C-AC20-4BFE81C3760B}">
      <dgm:prSet/>
      <dgm:spPr/>
    </dgm:pt>
    <dgm:pt modelId="{A02531D0-EC49-6A4B-B21E-8045CE2D1004}" type="pres">
      <dgm:prSet presAssocID="{037E234B-D075-4FBF-923C-E8E4C162DFC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8EA78A9-E0D8-1D44-A246-D32426631BC1}" type="pres">
      <dgm:prSet presAssocID="{87972A7F-6670-2D4F-B052-98E968E6DB79}" presName="boxAndChildren" presStyleCnt="0"/>
      <dgm:spPr/>
    </dgm:pt>
    <dgm:pt modelId="{B3FF09BE-8428-FA40-A60D-5A58F2C74974}" type="pres">
      <dgm:prSet presAssocID="{87972A7F-6670-2D4F-B052-98E968E6DB79}" presName="parentTextBox" presStyleLbl="node1" presStyleIdx="0" presStyleCnt="5"/>
      <dgm:spPr/>
      <dgm:t>
        <a:bodyPr/>
        <a:lstStyle/>
        <a:p>
          <a:endParaRPr lang="el-GR"/>
        </a:p>
      </dgm:t>
    </dgm:pt>
    <dgm:pt modelId="{B1062A79-351F-EC4C-9968-9F7736CB55A5}" type="pres">
      <dgm:prSet presAssocID="{C778F154-BA1E-194C-9C1E-7978B018C235}" presName="sp" presStyleCnt="0"/>
      <dgm:spPr/>
    </dgm:pt>
    <dgm:pt modelId="{A456F75C-0D18-5C44-80F1-167EA2805680}" type="pres">
      <dgm:prSet presAssocID="{AB98023C-1FD0-1B4E-A502-6106C54D263A}" presName="arrowAndChildren" presStyleCnt="0"/>
      <dgm:spPr/>
    </dgm:pt>
    <dgm:pt modelId="{9B7CE340-0B41-F742-B2E5-FEF060AD00B6}" type="pres">
      <dgm:prSet presAssocID="{AB98023C-1FD0-1B4E-A502-6106C54D263A}" presName="parentTextArrow" presStyleLbl="node1" presStyleIdx="1" presStyleCnt="5"/>
      <dgm:spPr/>
      <dgm:t>
        <a:bodyPr/>
        <a:lstStyle/>
        <a:p>
          <a:endParaRPr lang="el-GR"/>
        </a:p>
      </dgm:t>
    </dgm:pt>
    <dgm:pt modelId="{F457F680-875A-7A40-8A73-9C436ECBAF7E}" type="pres">
      <dgm:prSet presAssocID="{7DF8D848-9AA4-462D-8D02-FBA4A1422A32}" presName="sp" presStyleCnt="0"/>
      <dgm:spPr/>
    </dgm:pt>
    <dgm:pt modelId="{FC3FD1A3-6DCA-3F40-B126-4113770AF93D}" type="pres">
      <dgm:prSet presAssocID="{D2D63DD3-B7D4-4D68-A765-072DCC77A418}" presName="arrowAndChildren" presStyleCnt="0"/>
      <dgm:spPr/>
    </dgm:pt>
    <dgm:pt modelId="{A2D29E67-921D-A049-867A-3616132C5EF6}" type="pres">
      <dgm:prSet presAssocID="{D2D63DD3-B7D4-4D68-A765-072DCC77A418}" presName="parentTextArrow" presStyleLbl="node1" presStyleIdx="2" presStyleCnt="5"/>
      <dgm:spPr/>
      <dgm:t>
        <a:bodyPr/>
        <a:lstStyle/>
        <a:p>
          <a:endParaRPr lang="el-GR"/>
        </a:p>
      </dgm:t>
    </dgm:pt>
    <dgm:pt modelId="{7E2A48A8-1D8C-2F4F-9C6E-61919BC2E38D}" type="pres">
      <dgm:prSet presAssocID="{BB5B0C0A-9456-4FC3-820F-4D302F0D8CCA}" presName="sp" presStyleCnt="0"/>
      <dgm:spPr/>
    </dgm:pt>
    <dgm:pt modelId="{84FDA991-7C4C-A149-9B79-762A3996C982}" type="pres">
      <dgm:prSet presAssocID="{8EBD7284-FED5-447C-8F23-6A0C69D86A56}" presName="arrowAndChildren" presStyleCnt="0"/>
      <dgm:spPr/>
    </dgm:pt>
    <dgm:pt modelId="{6FFADF3E-7E87-1D45-A0DA-DD8BB384991D}" type="pres">
      <dgm:prSet presAssocID="{8EBD7284-FED5-447C-8F23-6A0C69D86A56}" presName="parentTextArrow" presStyleLbl="node1" presStyleIdx="3" presStyleCnt="5"/>
      <dgm:spPr/>
      <dgm:t>
        <a:bodyPr/>
        <a:lstStyle/>
        <a:p>
          <a:endParaRPr lang="el-GR"/>
        </a:p>
      </dgm:t>
    </dgm:pt>
    <dgm:pt modelId="{6A43E1D0-3607-2B4E-9BAA-CFB669F77573}" type="pres">
      <dgm:prSet presAssocID="{8878D3F5-8F7A-4A3D-8955-73680061B7F1}" presName="sp" presStyleCnt="0"/>
      <dgm:spPr/>
    </dgm:pt>
    <dgm:pt modelId="{1F1EC191-ACB3-324D-9D23-28406FB18C9F}" type="pres">
      <dgm:prSet presAssocID="{8F0338C9-AC53-46C1-836E-AB790727260E}" presName="arrowAndChildren" presStyleCnt="0"/>
      <dgm:spPr/>
    </dgm:pt>
    <dgm:pt modelId="{DB4D1BA6-CFD7-D04E-BE94-7DC912AB6E5F}" type="pres">
      <dgm:prSet presAssocID="{8F0338C9-AC53-46C1-836E-AB790727260E}" presName="parentTextArrow" presStyleLbl="node1" presStyleIdx="4" presStyleCnt="5"/>
      <dgm:spPr/>
      <dgm:t>
        <a:bodyPr/>
        <a:lstStyle/>
        <a:p>
          <a:endParaRPr lang="el-GR"/>
        </a:p>
      </dgm:t>
    </dgm:pt>
  </dgm:ptLst>
  <dgm:cxnLst>
    <dgm:cxn modelId="{3BFA73DA-D75E-524C-AC20-4BFE81C3760B}" srcId="{037E234B-D075-4FBF-923C-E8E4C162DFC2}" destId="{87972A7F-6670-2D4F-B052-98E968E6DB79}" srcOrd="4" destOrd="0" parTransId="{0A74FE60-CB5D-A04C-8B91-C4EF9FEAE58F}" sibTransId="{1159DF42-CCF0-6B42-BB13-BD55E3C595DA}"/>
    <dgm:cxn modelId="{9D2A1719-DA32-5741-99CC-64435D7AA899}" type="presOf" srcId="{8EBD7284-FED5-447C-8F23-6A0C69D86A56}" destId="{6FFADF3E-7E87-1D45-A0DA-DD8BB384991D}" srcOrd="0" destOrd="0" presId="urn:microsoft.com/office/officeart/2005/8/layout/process4"/>
    <dgm:cxn modelId="{75B25BA0-2841-45D5-9DA6-3D258A278ECE}" srcId="{037E234B-D075-4FBF-923C-E8E4C162DFC2}" destId="{8EBD7284-FED5-447C-8F23-6A0C69D86A56}" srcOrd="1" destOrd="0" parTransId="{94D849E4-53B9-4953-A92E-ABAD9F98050B}" sibTransId="{BB5B0C0A-9456-4FC3-820F-4D302F0D8CCA}"/>
    <dgm:cxn modelId="{D49BC71B-0F89-3546-BE48-66EB552E41D2}" type="presOf" srcId="{037E234B-D075-4FBF-923C-E8E4C162DFC2}" destId="{A02531D0-EC49-6A4B-B21E-8045CE2D1004}" srcOrd="0" destOrd="0" presId="urn:microsoft.com/office/officeart/2005/8/layout/process4"/>
    <dgm:cxn modelId="{01AB0EE9-9A3E-49C7-99E7-C2742007C366}" srcId="{037E234B-D075-4FBF-923C-E8E4C162DFC2}" destId="{8F0338C9-AC53-46C1-836E-AB790727260E}" srcOrd="0" destOrd="0" parTransId="{21CF454E-4BD3-4938-A43F-C0207D966F5A}" sibTransId="{8878D3F5-8F7A-4A3D-8955-73680061B7F1}"/>
    <dgm:cxn modelId="{7712D151-E133-904A-9AC3-EC748C02DE3B}" type="presOf" srcId="{8F0338C9-AC53-46C1-836E-AB790727260E}" destId="{DB4D1BA6-CFD7-D04E-BE94-7DC912AB6E5F}" srcOrd="0" destOrd="0" presId="urn:microsoft.com/office/officeart/2005/8/layout/process4"/>
    <dgm:cxn modelId="{735AE43B-CCEF-694A-93DF-02581D11852F}" type="presOf" srcId="{D2D63DD3-B7D4-4D68-A765-072DCC77A418}" destId="{A2D29E67-921D-A049-867A-3616132C5EF6}" srcOrd="0" destOrd="0" presId="urn:microsoft.com/office/officeart/2005/8/layout/process4"/>
    <dgm:cxn modelId="{F2DEB3C0-6B53-1040-9737-F90C0360ED01}" srcId="{037E234B-D075-4FBF-923C-E8E4C162DFC2}" destId="{AB98023C-1FD0-1B4E-A502-6106C54D263A}" srcOrd="3" destOrd="0" parTransId="{E81F0BE3-A31D-9D49-A60A-ADE4554247DF}" sibTransId="{C778F154-BA1E-194C-9C1E-7978B018C235}"/>
    <dgm:cxn modelId="{E88E99FC-2865-EF49-908C-42AE9A7EC801}" type="presOf" srcId="{AB98023C-1FD0-1B4E-A502-6106C54D263A}" destId="{9B7CE340-0B41-F742-B2E5-FEF060AD00B6}" srcOrd="0" destOrd="0" presId="urn:microsoft.com/office/officeart/2005/8/layout/process4"/>
    <dgm:cxn modelId="{78BAD751-531D-4C60-BB0F-1272C2E58331}" srcId="{037E234B-D075-4FBF-923C-E8E4C162DFC2}" destId="{D2D63DD3-B7D4-4D68-A765-072DCC77A418}" srcOrd="2" destOrd="0" parTransId="{61B84FEF-7E57-4697-AE3B-C3032C9D03D5}" sibTransId="{7DF8D848-9AA4-462D-8D02-FBA4A1422A32}"/>
    <dgm:cxn modelId="{F830DB22-37DA-AA44-91DB-5EFD6D56D708}" type="presOf" srcId="{87972A7F-6670-2D4F-B052-98E968E6DB79}" destId="{B3FF09BE-8428-FA40-A60D-5A58F2C74974}" srcOrd="0" destOrd="0" presId="urn:microsoft.com/office/officeart/2005/8/layout/process4"/>
    <dgm:cxn modelId="{ACA1FD93-0876-A34B-BABE-3D872598E2B3}" type="presParOf" srcId="{A02531D0-EC49-6A4B-B21E-8045CE2D1004}" destId="{68EA78A9-E0D8-1D44-A246-D32426631BC1}" srcOrd="0" destOrd="0" presId="urn:microsoft.com/office/officeart/2005/8/layout/process4"/>
    <dgm:cxn modelId="{D88DDFE7-0FAB-5748-B3E4-2062CE1198C4}" type="presParOf" srcId="{68EA78A9-E0D8-1D44-A246-D32426631BC1}" destId="{B3FF09BE-8428-FA40-A60D-5A58F2C74974}" srcOrd="0" destOrd="0" presId="urn:microsoft.com/office/officeart/2005/8/layout/process4"/>
    <dgm:cxn modelId="{BC3DAC84-642F-F847-85D2-2858D00E8DBA}" type="presParOf" srcId="{A02531D0-EC49-6A4B-B21E-8045CE2D1004}" destId="{B1062A79-351F-EC4C-9968-9F7736CB55A5}" srcOrd="1" destOrd="0" presId="urn:microsoft.com/office/officeart/2005/8/layout/process4"/>
    <dgm:cxn modelId="{5F032EB3-D34B-AB40-B33E-816B43BA7DB4}" type="presParOf" srcId="{A02531D0-EC49-6A4B-B21E-8045CE2D1004}" destId="{A456F75C-0D18-5C44-80F1-167EA2805680}" srcOrd="2" destOrd="0" presId="urn:microsoft.com/office/officeart/2005/8/layout/process4"/>
    <dgm:cxn modelId="{0F9B930F-103E-DC4A-B23D-3CBFF233AE16}" type="presParOf" srcId="{A456F75C-0D18-5C44-80F1-167EA2805680}" destId="{9B7CE340-0B41-F742-B2E5-FEF060AD00B6}" srcOrd="0" destOrd="0" presId="urn:microsoft.com/office/officeart/2005/8/layout/process4"/>
    <dgm:cxn modelId="{8C025925-652D-6942-9BC3-BC1486E7FC43}" type="presParOf" srcId="{A02531D0-EC49-6A4B-B21E-8045CE2D1004}" destId="{F457F680-875A-7A40-8A73-9C436ECBAF7E}" srcOrd="3" destOrd="0" presId="urn:microsoft.com/office/officeart/2005/8/layout/process4"/>
    <dgm:cxn modelId="{DE70B2CF-4C08-C94F-BC57-24E59ECA68B5}" type="presParOf" srcId="{A02531D0-EC49-6A4B-B21E-8045CE2D1004}" destId="{FC3FD1A3-6DCA-3F40-B126-4113770AF93D}" srcOrd="4" destOrd="0" presId="urn:microsoft.com/office/officeart/2005/8/layout/process4"/>
    <dgm:cxn modelId="{1404F5B1-431E-904A-B928-A83787CE322E}" type="presParOf" srcId="{FC3FD1A3-6DCA-3F40-B126-4113770AF93D}" destId="{A2D29E67-921D-A049-867A-3616132C5EF6}" srcOrd="0" destOrd="0" presId="urn:microsoft.com/office/officeart/2005/8/layout/process4"/>
    <dgm:cxn modelId="{0EE819D1-86F5-954B-B61F-305E3494567D}" type="presParOf" srcId="{A02531D0-EC49-6A4B-B21E-8045CE2D1004}" destId="{7E2A48A8-1D8C-2F4F-9C6E-61919BC2E38D}" srcOrd="5" destOrd="0" presId="urn:microsoft.com/office/officeart/2005/8/layout/process4"/>
    <dgm:cxn modelId="{E1D7DB6D-2157-9848-A9F9-07E46D27F1F6}" type="presParOf" srcId="{A02531D0-EC49-6A4B-B21E-8045CE2D1004}" destId="{84FDA991-7C4C-A149-9B79-762A3996C982}" srcOrd="6" destOrd="0" presId="urn:microsoft.com/office/officeart/2005/8/layout/process4"/>
    <dgm:cxn modelId="{C99D6E41-42EA-A04B-980F-EA56AE5D5614}" type="presParOf" srcId="{84FDA991-7C4C-A149-9B79-762A3996C982}" destId="{6FFADF3E-7E87-1D45-A0DA-DD8BB384991D}" srcOrd="0" destOrd="0" presId="urn:microsoft.com/office/officeart/2005/8/layout/process4"/>
    <dgm:cxn modelId="{880B831C-61B7-374E-AED5-E20755D6EBB3}" type="presParOf" srcId="{A02531D0-EC49-6A4B-B21E-8045CE2D1004}" destId="{6A43E1D0-3607-2B4E-9BAA-CFB669F77573}" srcOrd="7" destOrd="0" presId="urn:microsoft.com/office/officeart/2005/8/layout/process4"/>
    <dgm:cxn modelId="{ED5667FE-9FF7-4A4D-B0FB-5020174E080B}" type="presParOf" srcId="{A02531D0-EC49-6A4B-B21E-8045CE2D1004}" destId="{1F1EC191-ACB3-324D-9D23-28406FB18C9F}" srcOrd="8" destOrd="0" presId="urn:microsoft.com/office/officeart/2005/8/layout/process4"/>
    <dgm:cxn modelId="{291FD687-FEBA-DE40-AB09-852C0AF42826}" type="presParOf" srcId="{1F1EC191-ACB3-324D-9D23-28406FB18C9F}" destId="{DB4D1BA6-CFD7-D04E-BE94-7DC912AB6E5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FF09BE-8428-FA40-A60D-5A58F2C74974}">
      <dsp:nvSpPr>
        <dsp:cNvPr id="0" name=""/>
        <dsp:cNvSpPr/>
      </dsp:nvSpPr>
      <dsp:spPr>
        <a:xfrm>
          <a:off x="0" y="4745290"/>
          <a:ext cx="4513541" cy="778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/>
            <a:t>Διερεύνηση των εκπαιδευτικών συστημάτων και του πολιτισμού των αντίστοιχων χωρών.</a:t>
          </a:r>
        </a:p>
      </dsp:txBody>
      <dsp:txXfrm>
        <a:off x="0" y="4745290"/>
        <a:ext cx="4513541" cy="778504"/>
      </dsp:txXfrm>
    </dsp:sp>
    <dsp:sp modelId="{9B7CE340-0B41-F742-B2E5-FEF060AD00B6}">
      <dsp:nvSpPr>
        <dsp:cNvPr id="0" name=""/>
        <dsp:cNvSpPr/>
      </dsp:nvSpPr>
      <dsp:spPr>
        <a:xfrm rot="10800000">
          <a:off x="0" y="3559628"/>
          <a:ext cx="4513541" cy="11973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/>
            <a:t>Επικοινωνία με τους φορείς υποδοχής.</a:t>
          </a:r>
        </a:p>
      </dsp:txBody>
      <dsp:txXfrm rot="10800000">
        <a:off x="0" y="3559628"/>
        <a:ext cx="4513541" cy="777995"/>
      </dsp:txXfrm>
    </dsp:sp>
    <dsp:sp modelId="{A2D29E67-921D-A049-867A-3616132C5EF6}">
      <dsp:nvSpPr>
        <dsp:cNvPr id="0" name=""/>
        <dsp:cNvSpPr/>
      </dsp:nvSpPr>
      <dsp:spPr>
        <a:xfrm rot="10800000">
          <a:off x="0" y="2373966"/>
          <a:ext cx="4513541" cy="11973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0" i="0" kern="1200" dirty="0"/>
            <a:t>Σύσταση ερωτηματολογίου με σκοπό τη χαρτογράφηση του σχολικού κλίματος και ανίχνευση περιστατικών βίας στο σχολείο. </a:t>
          </a:r>
          <a:br>
            <a:rPr lang="el-GR" sz="1100" b="0" i="0" kern="1200" dirty="0"/>
          </a:br>
          <a:endParaRPr lang="en-US" sz="1100" kern="1200" dirty="0"/>
        </a:p>
      </dsp:txBody>
      <dsp:txXfrm rot="10800000">
        <a:off x="0" y="2373966"/>
        <a:ext cx="4513541" cy="777995"/>
      </dsp:txXfrm>
    </dsp:sp>
    <dsp:sp modelId="{6FFADF3E-7E87-1D45-A0DA-DD8BB384991D}">
      <dsp:nvSpPr>
        <dsp:cNvPr id="0" name=""/>
        <dsp:cNvSpPr/>
      </dsp:nvSpPr>
      <dsp:spPr>
        <a:xfrm rot="10800000">
          <a:off x="0" y="1188304"/>
          <a:ext cx="4513541" cy="11973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0" i="0" kern="1200"/>
            <a:t>Διερεύνηση-αποτύπωση των αναγκών των μαθητών του σχολείου μας.</a:t>
          </a:r>
          <a:br>
            <a:rPr lang="el-GR" sz="1100" b="0" i="0" kern="1200"/>
          </a:br>
          <a:endParaRPr lang="en-US" sz="1100" kern="1200"/>
        </a:p>
      </dsp:txBody>
      <dsp:txXfrm rot="10800000">
        <a:off x="0" y="1188304"/>
        <a:ext cx="4513541" cy="777995"/>
      </dsp:txXfrm>
    </dsp:sp>
    <dsp:sp modelId="{DB4D1BA6-CFD7-D04E-BE94-7DC912AB6E5F}">
      <dsp:nvSpPr>
        <dsp:cNvPr id="0" name=""/>
        <dsp:cNvSpPr/>
      </dsp:nvSpPr>
      <dsp:spPr>
        <a:xfrm rot="10800000">
          <a:off x="0" y="2641"/>
          <a:ext cx="4513541" cy="11973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0" i="0" kern="1200" dirty="0"/>
            <a:t>Συγκρότηση παιδαγωγικής ομάδας-καταμερισμός αρμοδιοτήτων.</a:t>
          </a:r>
          <a:br>
            <a:rPr lang="el-GR" sz="1100" b="0" i="0" kern="1200" dirty="0"/>
          </a:br>
          <a:endParaRPr lang="en-US" sz="1100" kern="1200" dirty="0"/>
        </a:p>
      </dsp:txBody>
      <dsp:txXfrm rot="10800000">
        <a:off x="0" y="2641"/>
        <a:ext cx="4513541" cy="7779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BEC7B-D750-8842-B933-3CDA7E1D8960}" type="datetimeFigureOut">
              <a:rPr lang="el-GR" smtClean="0"/>
              <a:t>30/9/2024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A6818-2A1D-384F-AB95-3C448C6F3B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9444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248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736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4810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034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1704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970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194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60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06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45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57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939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07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3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09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13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3C4A314-030B-6642-B1B0-91EA28BA2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5969" y="4553712"/>
            <a:ext cx="8288032" cy="1096316"/>
          </a:xfrm>
        </p:spPr>
        <p:txBody>
          <a:bodyPr>
            <a:normAutofit fontScale="90000"/>
          </a:bodyPr>
          <a:lstStyle/>
          <a:p>
            <a:pPr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400">
                <a:latin typeface="Roboto" panose="02000000000000000000" pitchFamily="2" charset="0"/>
              </a:rPr>
              <a:t>Creating a positive learning climate</a:t>
            </a:r>
            <a:br>
              <a:rPr lang="en-GB" sz="3400">
                <a:latin typeface="Roboto" panose="02000000000000000000" pitchFamily="2" charset="0"/>
              </a:rPr>
            </a:br>
            <a:r>
              <a:rPr lang="el-GR" sz="3400">
                <a:latin typeface="Roboto" panose="02000000000000000000" pitchFamily="2" charset="0"/>
              </a:rPr>
              <a:t>Δημιουργώντας θετικό κλίμα μάθησης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78B84609-225D-1049-70E2-BEA565C60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5969" y="5650029"/>
            <a:ext cx="8288032" cy="469122"/>
          </a:xfrm>
        </p:spPr>
        <p:txBody>
          <a:bodyPr>
            <a:normAutofit fontScale="55000" lnSpcReduction="20000"/>
          </a:bodyPr>
          <a:lstStyle/>
          <a:p>
            <a:pPr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l-GR" sz="500" b="0" i="0" u="none" strike="noStrike" dirty="0">
              <a:effectLst/>
              <a:latin typeface="Roboto" panose="02000000000000000000" pitchFamily="2" charset="0"/>
            </a:endParaRPr>
          </a:p>
          <a:p>
            <a:pPr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l-GR" sz="500" b="0" i="0" u="none" strike="noStrike" dirty="0">
              <a:effectLst/>
              <a:latin typeface="Roboto" panose="02000000000000000000" pitchFamily="2" charset="0"/>
            </a:endParaRPr>
          </a:p>
          <a:p>
            <a:pPr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900" dirty="0">
                <a:latin typeface="Roboto" panose="02000000000000000000" pitchFamily="2" charset="0"/>
              </a:rPr>
              <a:t>K</a:t>
            </a:r>
            <a:r>
              <a:rPr lang="el-GR" sz="1900" dirty="0">
                <a:latin typeface="Roboto" panose="02000000000000000000" pitchFamily="2" charset="0"/>
              </a:rPr>
              <a:t>ωδικός σχεδίου 2023-1-</a:t>
            </a:r>
            <a:r>
              <a:rPr lang="en-GB" sz="1900" dirty="0">
                <a:latin typeface="Roboto" panose="02000000000000000000" pitchFamily="2" charset="0"/>
              </a:rPr>
              <a:t>EL01-KA122-SCH-000142484</a:t>
            </a:r>
            <a:endParaRPr lang="el-GR" sz="1900" dirty="0">
              <a:latin typeface="Roboto" panose="02000000000000000000" pitchFamily="2" charset="0"/>
            </a:endParaRPr>
          </a:p>
          <a:p>
            <a:pPr algn="ctr">
              <a:lnSpc>
                <a:spcPct val="90000"/>
              </a:lnSpc>
            </a:pPr>
            <a:r>
              <a:rPr lang="el-GR" sz="500" dirty="0"/>
              <a:t/>
            </a:r>
            <a:br>
              <a:rPr lang="el-GR" sz="500" dirty="0"/>
            </a:br>
            <a:endParaRPr lang="el-GR" sz="500" dirty="0"/>
          </a:p>
        </p:txBody>
      </p:sp>
      <p:pic>
        <p:nvPicPr>
          <p:cNvPr id="5" name="Εικόνα 4" descr="Εικόνα που περιέχει ρολόι, ζωγραφιά, εικονογράφηση, τέχνη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7707A34B-77B4-4A00-F7A8-468CA23DB1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929" y="934222"/>
            <a:ext cx="7332110" cy="329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03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0" name="Group 1059">
            <a:extLst>
              <a:ext uri="{FF2B5EF4-FFF2-40B4-BE49-F238E27FC236}">
                <a16:creationId xmlns:a16="http://schemas.microsoft.com/office/drawing/2014/main" xmlns="" id="{BCAEEEBD-779B-4609-A737-4BEFD64744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61" name="Straight Connector 1060">
              <a:extLst>
                <a:ext uri="{FF2B5EF4-FFF2-40B4-BE49-F238E27FC236}">
                  <a16:creationId xmlns:a16="http://schemas.microsoft.com/office/drawing/2014/main" xmlns="" id="{9F865128-9162-4A93-BA38-3EDA100D05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2" name="Straight Connector 1061">
              <a:extLst>
                <a:ext uri="{FF2B5EF4-FFF2-40B4-BE49-F238E27FC236}">
                  <a16:creationId xmlns:a16="http://schemas.microsoft.com/office/drawing/2014/main" xmlns="" id="{97FAD7EB-2975-48FE-9C11-06D44B0DB0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3" name="Rectangle 23">
              <a:extLst>
                <a:ext uri="{FF2B5EF4-FFF2-40B4-BE49-F238E27FC236}">
                  <a16:creationId xmlns:a16="http://schemas.microsoft.com/office/drawing/2014/main" xmlns="" id="{8F958341-3D13-40CF-B851-BBFE57BD4E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1064" name="Rectangle 25">
              <a:extLst>
                <a:ext uri="{FF2B5EF4-FFF2-40B4-BE49-F238E27FC236}">
                  <a16:creationId xmlns:a16="http://schemas.microsoft.com/office/drawing/2014/main" xmlns="" id="{E52E91BF-6028-4758-83D2-479E08BC69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1065" name="Isosceles Triangle 1064">
              <a:extLst>
                <a:ext uri="{FF2B5EF4-FFF2-40B4-BE49-F238E27FC236}">
                  <a16:creationId xmlns:a16="http://schemas.microsoft.com/office/drawing/2014/main" xmlns="" id="{BB6FFE21-EADD-48B3-B3A3-7D6CEBD0A0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1066" name="Rectangle 27">
              <a:extLst>
                <a:ext uri="{FF2B5EF4-FFF2-40B4-BE49-F238E27FC236}">
                  <a16:creationId xmlns:a16="http://schemas.microsoft.com/office/drawing/2014/main" xmlns="" id="{1DC66C91-0E5F-44BB-A970-EBE30BD37F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1067" name="Rectangle 28">
              <a:extLst>
                <a:ext uri="{FF2B5EF4-FFF2-40B4-BE49-F238E27FC236}">
                  <a16:creationId xmlns:a16="http://schemas.microsoft.com/office/drawing/2014/main" xmlns="" id="{B94AAD67-2A87-45F4-89D1-050773C994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1068" name="Rectangle 29">
              <a:extLst>
                <a:ext uri="{FF2B5EF4-FFF2-40B4-BE49-F238E27FC236}">
                  <a16:creationId xmlns:a16="http://schemas.microsoft.com/office/drawing/2014/main" xmlns="" id="{7051A6E4-D760-437F-8BB3-F99D4A20F5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1069" name="Isosceles Triangle 1068">
              <a:extLst>
                <a:ext uri="{FF2B5EF4-FFF2-40B4-BE49-F238E27FC236}">
                  <a16:creationId xmlns:a16="http://schemas.microsoft.com/office/drawing/2014/main" xmlns="" id="{2A6C2BC1-D612-48ED-923C-0F0024DB06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1070" name="Isosceles Triangle 1069">
              <a:extLst>
                <a:ext uri="{FF2B5EF4-FFF2-40B4-BE49-F238E27FC236}">
                  <a16:creationId xmlns:a16="http://schemas.microsoft.com/office/drawing/2014/main" xmlns="" id="{3EC7FFC4-633F-4F2A-AB36-3D953B16B60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753134A-F467-A15F-1DE3-844EAC552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5222281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Ιστορικό</a:t>
            </a:r>
            <a:r>
              <a:rPr lang="en-US" dirty="0"/>
              <a:t> </a:t>
            </a:r>
            <a:r>
              <a:rPr lang="en-US" dirty="0" err="1"/>
              <a:t>ή</a:t>
            </a:r>
            <a:r>
              <a:rPr lang="en-US" dirty="0"/>
              <a:t> α</a:t>
            </a:r>
            <a:r>
              <a:rPr lang="en-US" dirty="0" err="1"/>
              <a:t>λλιώς</a:t>
            </a:r>
            <a:r>
              <a:rPr lang="en-US" dirty="0"/>
              <a:t>… </a:t>
            </a:r>
            <a:r>
              <a:rPr lang="el-GR" dirty="0"/>
              <a:t/>
            </a:r>
            <a:br>
              <a:rPr lang="el-GR" dirty="0"/>
            </a:br>
            <a:r>
              <a:rPr lang="en-US" dirty="0"/>
              <a:t>«</a:t>
            </a:r>
            <a:r>
              <a:rPr lang="en-US" dirty="0" err="1"/>
              <a:t>η</a:t>
            </a:r>
            <a:r>
              <a:rPr lang="en-US" dirty="0"/>
              <a:t> α</a:t>
            </a:r>
            <a:r>
              <a:rPr lang="en-US" dirty="0" err="1"/>
              <a:t>ρχή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τ</a:t>
            </a:r>
            <a:r>
              <a:rPr lang="en-US" dirty="0"/>
              <a:t>α</a:t>
            </a:r>
            <a:r>
              <a:rPr lang="en-US" dirty="0" err="1"/>
              <a:t>ξιδιού</a:t>
            </a:r>
            <a:r>
              <a:rPr lang="en-US" dirty="0"/>
              <a:t>»</a:t>
            </a:r>
          </a:p>
        </p:txBody>
      </p:sp>
      <p:sp>
        <p:nvSpPr>
          <p:cNvPr id="1072" name="Isosceles Triangle 8">
            <a:extLst>
              <a:ext uri="{FF2B5EF4-FFF2-40B4-BE49-F238E27FC236}">
                <a16:creationId xmlns:a16="http://schemas.microsoft.com/office/drawing/2014/main" xmlns="" id="{1E0F66E4-0FA4-4124-8546-2BCCA00E18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DC8B4DB5-3281-A70E-B550-3626BDDB3B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7153" y="2160589"/>
            <a:ext cx="5355455" cy="4180834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700" b="1" i="0" u="none" strike="noStrike" dirty="0" err="1">
                <a:effectLst/>
              </a:rPr>
              <a:t>Γι</a:t>
            </a:r>
            <a:r>
              <a:rPr lang="en-US" sz="1700" b="1" i="0" u="none" strike="noStrike" dirty="0">
                <a:effectLst/>
              </a:rPr>
              <a:t>α</a:t>
            </a:r>
            <a:r>
              <a:rPr lang="en-US" sz="1700" b="1" i="0" u="none" strike="noStrike" dirty="0" err="1">
                <a:effectLst/>
              </a:rPr>
              <a:t>τί</a:t>
            </a:r>
            <a:r>
              <a:rPr lang="en-US" sz="1700" b="1" i="0" u="none" strike="noStrike" dirty="0">
                <a:effectLst/>
              </a:rPr>
              <a:t> </a:t>
            </a:r>
            <a:r>
              <a:rPr lang="en-US" sz="1700" b="1" i="0" u="none" strike="noStrike" dirty="0" err="1">
                <a:effectLst/>
              </a:rPr>
              <a:t>υ</a:t>
            </a:r>
            <a:r>
              <a:rPr lang="en-US" sz="1700" b="1" i="0" u="none" strike="noStrike" dirty="0">
                <a:effectLst/>
              </a:rPr>
              <a:t>π</a:t>
            </a:r>
            <a:r>
              <a:rPr lang="en-US" sz="1700" b="1" i="0" u="none" strike="noStrike" dirty="0" err="1">
                <a:effectLst/>
              </a:rPr>
              <a:t>ο</a:t>
            </a:r>
            <a:r>
              <a:rPr lang="en-US" sz="1700" b="1" i="0" u="none" strike="noStrike" dirty="0">
                <a:effectLst/>
              </a:rPr>
              <a:t>β</a:t>
            </a:r>
            <a:r>
              <a:rPr lang="en-US" sz="1700" b="1" i="0" u="none" strike="noStrike" dirty="0" err="1">
                <a:effectLst/>
              </a:rPr>
              <a:t>άλ</a:t>
            </a:r>
            <a:r>
              <a:rPr lang="en-US" sz="1700" b="1" i="0" u="none" strike="noStrike" dirty="0">
                <a:effectLst/>
              </a:rPr>
              <a:t>α</a:t>
            </a:r>
            <a:r>
              <a:rPr lang="en-US" sz="1700" b="1" i="0" u="none" strike="noStrike" dirty="0" err="1">
                <a:effectLst/>
              </a:rPr>
              <a:t>με</a:t>
            </a:r>
            <a:r>
              <a:rPr lang="en-US" sz="1700" b="1" i="0" u="none" strike="noStrike" dirty="0">
                <a:effectLst/>
              </a:rPr>
              <a:t> α</a:t>
            </a:r>
            <a:r>
              <a:rPr lang="en-US" sz="1700" b="1" i="0" u="none" strike="noStrike" dirty="0" err="1">
                <a:effectLst/>
              </a:rPr>
              <a:t>ίτηση</a:t>
            </a:r>
            <a:r>
              <a:rPr lang="en-US" sz="1700" b="1" i="0" u="none" strike="noStrike" dirty="0">
                <a:effectLst/>
              </a:rPr>
              <a:t> </a:t>
            </a:r>
            <a:r>
              <a:rPr lang="en-US" sz="1700" b="1" i="0" u="none" strike="noStrike" dirty="0" err="1">
                <a:effectLst/>
              </a:rPr>
              <a:t>γι</a:t>
            </a:r>
            <a:r>
              <a:rPr lang="en-US" sz="1700" b="1" i="0" u="none" strike="noStrike" dirty="0">
                <a:effectLst/>
              </a:rPr>
              <a:t>α α</a:t>
            </a:r>
            <a:r>
              <a:rPr lang="en-US" sz="1700" b="1" i="0" u="none" strike="noStrike" dirty="0" err="1">
                <a:effectLst/>
              </a:rPr>
              <a:t>υτό</a:t>
            </a:r>
            <a:r>
              <a:rPr lang="en-US" sz="1700" b="1" i="0" u="none" strike="noStrike" dirty="0">
                <a:effectLst/>
              </a:rPr>
              <a:t> </a:t>
            </a:r>
            <a:r>
              <a:rPr lang="en-US" sz="1700" b="1" i="0" u="none" strike="noStrike" dirty="0" err="1">
                <a:effectLst/>
              </a:rPr>
              <a:t>το</a:t>
            </a:r>
            <a:r>
              <a:rPr lang="en-US" sz="1700" b="1" i="0" u="none" strike="noStrike" dirty="0">
                <a:effectLst/>
              </a:rPr>
              <a:t> π</a:t>
            </a:r>
            <a:r>
              <a:rPr lang="en-US" sz="1700" b="1" i="0" u="none" strike="noStrike" dirty="0" err="1">
                <a:effectLst/>
              </a:rPr>
              <a:t>ρόγρ</a:t>
            </a:r>
            <a:r>
              <a:rPr lang="en-US" sz="1700" b="1" i="0" u="none" strike="noStrike" dirty="0">
                <a:effectLst/>
              </a:rPr>
              <a:t>α</a:t>
            </a:r>
            <a:r>
              <a:rPr lang="en-US" sz="1700" b="1" i="0" u="none" strike="noStrike" dirty="0" err="1">
                <a:effectLst/>
              </a:rPr>
              <a:t>μμ</a:t>
            </a:r>
            <a:r>
              <a:rPr lang="en-US" sz="1700" b="1" i="0" u="none" strike="noStrike" dirty="0">
                <a:effectLst/>
              </a:rPr>
              <a:t>α;</a:t>
            </a:r>
            <a:endParaRPr lang="en-US" sz="1700" b="0" i="0" u="none" strike="noStrike" dirty="0">
              <a:effectLst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500" b="0" i="0" u="none" strike="noStrike" dirty="0" err="1">
                <a:effectLst/>
              </a:rPr>
              <a:t>Ανάγκη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γι</a:t>
            </a:r>
            <a:r>
              <a:rPr lang="en-US" sz="1500" b="0" i="0" u="none" strike="noStrike" dirty="0">
                <a:effectLst/>
              </a:rPr>
              <a:t>α:</a:t>
            </a:r>
          </a:p>
          <a:p>
            <a:pPr lvl="1" fontAlgn="base">
              <a:lnSpc>
                <a:spcPct val="150000"/>
              </a:lnSpc>
            </a:pPr>
            <a:r>
              <a:rPr lang="en-US" sz="1500" dirty="0" err="1"/>
              <a:t>δι</a:t>
            </a:r>
            <a:r>
              <a:rPr lang="en-US" sz="1500" dirty="0"/>
              <a:t>α</a:t>
            </a:r>
            <a:r>
              <a:rPr lang="en-US" sz="1500" dirty="0" err="1"/>
              <a:t>χείριση</a:t>
            </a:r>
            <a:r>
              <a:rPr lang="en-US" sz="1500" dirty="0"/>
              <a:t> </a:t>
            </a:r>
            <a:r>
              <a:rPr lang="en-US" sz="1500" dirty="0" err="1"/>
              <a:t>των</a:t>
            </a:r>
            <a:r>
              <a:rPr lang="en-US" sz="1500" dirty="0"/>
              <a:t> </a:t>
            </a:r>
            <a:r>
              <a:rPr lang="en-US" sz="1500" dirty="0" err="1"/>
              <a:t>συν</a:t>
            </a:r>
            <a:r>
              <a:rPr lang="en-US" sz="1500" dirty="0"/>
              <a:t>α</a:t>
            </a:r>
            <a:r>
              <a:rPr lang="en-US" sz="1500" dirty="0" err="1"/>
              <a:t>ισθημάτων</a:t>
            </a:r>
            <a:r>
              <a:rPr lang="en-US" sz="1500" dirty="0"/>
              <a:t>, </a:t>
            </a:r>
            <a:r>
              <a:rPr lang="en-US" sz="1500" dirty="0" err="1"/>
              <a:t>του</a:t>
            </a:r>
            <a:r>
              <a:rPr lang="en-US" sz="1500" dirty="0"/>
              <a:t> </a:t>
            </a:r>
            <a:r>
              <a:rPr lang="en-US" sz="1500" dirty="0" err="1"/>
              <a:t>άγχους</a:t>
            </a:r>
            <a:r>
              <a:rPr lang="en-US" sz="1500" dirty="0"/>
              <a:t> </a:t>
            </a:r>
            <a:r>
              <a:rPr lang="en-US" sz="1500" dirty="0" err="1"/>
              <a:t>κ</a:t>
            </a:r>
            <a:r>
              <a:rPr lang="en-US" sz="1500" dirty="0"/>
              <a:t>α</a:t>
            </a:r>
            <a:r>
              <a:rPr lang="en-US" sz="1500" dirty="0" err="1"/>
              <a:t>ι</a:t>
            </a:r>
            <a:r>
              <a:rPr lang="en-US" sz="1500" dirty="0"/>
              <a:t> </a:t>
            </a:r>
            <a:r>
              <a:rPr lang="en-US" sz="1500" dirty="0" err="1"/>
              <a:t>της</a:t>
            </a:r>
            <a:r>
              <a:rPr lang="en-US" sz="1500" dirty="0"/>
              <a:t> π</a:t>
            </a:r>
            <a:r>
              <a:rPr lang="en-US" sz="1500" dirty="0" err="1"/>
              <a:t>ίεσης</a:t>
            </a:r>
            <a:r>
              <a:rPr lang="en-US" sz="1500" dirty="0"/>
              <a:t> </a:t>
            </a:r>
            <a:r>
              <a:rPr lang="en-US" sz="1500" dirty="0" err="1"/>
              <a:t>μ</a:t>
            </a:r>
            <a:r>
              <a:rPr lang="en-US" sz="1500" dirty="0"/>
              <a:t>α</a:t>
            </a:r>
            <a:r>
              <a:rPr lang="en-US" sz="1500" dirty="0" err="1"/>
              <a:t>θητών</a:t>
            </a:r>
            <a:r>
              <a:rPr lang="en-US" sz="1500" dirty="0"/>
              <a:t> </a:t>
            </a:r>
            <a:r>
              <a:rPr lang="en-US" sz="1500" dirty="0" err="1"/>
              <a:t>κ</a:t>
            </a:r>
            <a:r>
              <a:rPr lang="en-US" sz="1500" dirty="0"/>
              <a:t>α</a:t>
            </a:r>
            <a:r>
              <a:rPr lang="en-US" sz="1500" dirty="0" err="1"/>
              <a:t>ι</a:t>
            </a:r>
            <a:r>
              <a:rPr lang="en-US" sz="1500" dirty="0"/>
              <a:t> </a:t>
            </a:r>
            <a:r>
              <a:rPr lang="en-US" sz="1500" dirty="0" err="1"/>
              <a:t>εκ</a:t>
            </a:r>
            <a:r>
              <a:rPr lang="en-US" sz="1500" dirty="0"/>
              <a:t>πα</a:t>
            </a:r>
            <a:r>
              <a:rPr lang="en-US" sz="1500" dirty="0" err="1"/>
              <a:t>ιδευτικών</a:t>
            </a:r>
            <a:r>
              <a:rPr lang="en-US" sz="1500" dirty="0"/>
              <a:t>,</a:t>
            </a:r>
          </a:p>
          <a:p>
            <a:pPr lvl="1" fontAlgn="base">
              <a:lnSpc>
                <a:spcPct val="90000"/>
              </a:lnSpc>
            </a:pPr>
            <a:r>
              <a:rPr lang="en-US" sz="1500" dirty="0"/>
              <a:t>α</a:t>
            </a:r>
            <a:r>
              <a:rPr lang="en-US" sz="1500" b="0" i="0" u="none" strike="noStrike" dirty="0" err="1">
                <a:effectLst/>
              </a:rPr>
              <a:t>υτο</a:t>
            </a:r>
            <a:r>
              <a:rPr lang="en-US" sz="1500" b="0" i="0" u="none" strike="noStrike" dirty="0">
                <a:effectLst/>
              </a:rPr>
              <a:t>β</a:t>
            </a:r>
            <a:r>
              <a:rPr lang="en-US" sz="1500" b="0" i="0" u="none" strike="noStrike" dirty="0" err="1">
                <a:effectLst/>
              </a:rPr>
              <a:t>ελτίωση</a:t>
            </a:r>
            <a:r>
              <a:rPr lang="en-US" sz="1500" b="0" i="0" u="none" strike="noStrike" dirty="0">
                <a:effectLst/>
              </a:rPr>
              <a:t>, </a:t>
            </a:r>
          </a:p>
          <a:p>
            <a:pPr lvl="1" fontAlgn="base">
              <a:lnSpc>
                <a:spcPct val="90000"/>
              </a:lnSpc>
            </a:pPr>
            <a:r>
              <a:rPr lang="en-US" sz="1500" dirty="0" err="1"/>
              <a:t>ε</a:t>
            </a:r>
            <a:r>
              <a:rPr lang="en-US" sz="1500" b="0" i="0" u="none" strike="noStrike" dirty="0" err="1">
                <a:effectLst/>
              </a:rPr>
              <a:t>υελιξί</a:t>
            </a:r>
            <a:r>
              <a:rPr lang="en-US" sz="1500" b="0" i="0" u="none" strike="noStrike" dirty="0">
                <a:effectLst/>
              </a:rPr>
              <a:t>α,</a:t>
            </a:r>
          </a:p>
          <a:p>
            <a:pPr lvl="1" fontAlgn="base">
              <a:lnSpc>
                <a:spcPct val="90000"/>
              </a:lnSpc>
            </a:pPr>
            <a:r>
              <a:rPr lang="en-US" sz="1500" b="0" i="0" u="none" strike="noStrike" dirty="0" err="1">
                <a:effectLst/>
              </a:rPr>
              <a:t>νέες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διδ</a:t>
            </a:r>
            <a:r>
              <a:rPr lang="en-US" sz="1500" b="0" i="0" u="none" strike="noStrike" dirty="0">
                <a:effectLst/>
              </a:rPr>
              <a:t>α</a:t>
            </a:r>
            <a:r>
              <a:rPr lang="en-US" sz="1500" b="0" i="0" u="none" strike="noStrike" dirty="0" err="1">
                <a:effectLst/>
              </a:rPr>
              <a:t>κτικές</a:t>
            </a:r>
            <a:r>
              <a:rPr lang="en-US" sz="1500" b="0" i="0" u="none" strike="noStrike" dirty="0">
                <a:effectLst/>
              </a:rPr>
              <a:t> π</a:t>
            </a:r>
            <a:r>
              <a:rPr lang="en-US" sz="1500" b="0" i="0" u="none" strike="noStrike" dirty="0" err="1">
                <a:effectLst/>
              </a:rPr>
              <a:t>ροσεγγίσεις</a:t>
            </a:r>
            <a:r>
              <a:rPr lang="en-US" sz="1500" b="0" i="0" u="none" strike="noStrike" dirty="0">
                <a:effectLst/>
              </a:rPr>
              <a:t>,</a:t>
            </a:r>
          </a:p>
          <a:p>
            <a:pPr lvl="1" fontAlgn="base">
              <a:lnSpc>
                <a:spcPct val="150000"/>
              </a:lnSpc>
            </a:pPr>
            <a:r>
              <a:rPr lang="en-US" sz="1500" b="0" i="0" u="none" strike="noStrike" dirty="0" err="1">
                <a:effectLst/>
              </a:rPr>
              <a:t>διερεύνηση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νέων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δυν</a:t>
            </a:r>
            <a:r>
              <a:rPr lang="en-US" sz="1500" b="0" i="0" u="none" strike="noStrike" dirty="0">
                <a:effectLst/>
              </a:rPr>
              <a:t>α</a:t>
            </a:r>
            <a:r>
              <a:rPr lang="en-US" sz="1500" b="0" i="0" u="none" strike="noStrike" dirty="0" err="1">
                <a:effectLst/>
              </a:rPr>
              <a:t>τ</a:t>
            </a:r>
            <a:r>
              <a:rPr lang="el-GR" sz="1500" b="0" i="0" u="none" strike="noStrike" dirty="0">
                <a:effectLst/>
              </a:rPr>
              <a:t>ο</a:t>
            </a:r>
            <a:r>
              <a:rPr lang="en-US" sz="1500" b="0" i="0" u="none" strike="noStrike" dirty="0" err="1">
                <a:effectLst/>
              </a:rPr>
              <a:t>τήτ</a:t>
            </a:r>
            <a:r>
              <a:rPr lang="el-GR" sz="1500" b="0" i="0" u="none" strike="noStrike" dirty="0">
                <a:effectLst/>
              </a:rPr>
              <a:t>ων</a:t>
            </a:r>
            <a:r>
              <a:rPr lang="en-US" sz="1500" b="0" i="0" u="none" strike="noStrike" dirty="0">
                <a:effectLst/>
              </a:rPr>
              <a:t> π</a:t>
            </a:r>
            <a:r>
              <a:rPr lang="en-US" sz="1500" b="0" i="0" u="none" strike="noStrike" dirty="0" err="1">
                <a:effectLst/>
              </a:rPr>
              <a:t>ροσέγγισης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στη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διδ</a:t>
            </a:r>
            <a:r>
              <a:rPr lang="en-US" sz="1500" b="0" i="0" u="none" strike="noStrike" dirty="0">
                <a:effectLst/>
              </a:rPr>
              <a:t>α</a:t>
            </a:r>
            <a:r>
              <a:rPr lang="en-US" sz="1500" b="0" i="0" u="none" strike="noStrike" dirty="0" err="1">
                <a:effectLst/>
              </a:rPr>
              <a:t>σκ</a:t>
            </a:r>
            <a:r>
              <a:rPr lang="en-US" sz="1500" b="0" i="0" u="none" strike="noStrike" dirty="0">
                <a:effectLst/>
              </a:rPr>
              <a:t>α</a:t>
            </a:r>
            <a:r>
              <a:rPr lang="en-US" sz="1500" b="0" i="0" u="none" strike="noStrike" dirty="0" err="1">
                <a:effectLst/>
              </a:rPr>
              <a:t>λί</a:t>
            </a:r>
            <a:r>
              <a:rPr lang="en-US" sz="1500" b="0" i="0" u="none" strike="noStrike" dirty="0">
                <a:effectLst/>
              </a:rPr>
              <a:t>α, απ</a:t>
            </a:r>
            <a:r>
              <a:rPr lang="en-US" sz="1500" b="0" i="0" u="none" strike="noStrike" dirty="0" err="1">
                <a:effectLst/>
              </a:rPr>
              <a:t>οτελεσμ</a:t>
            </a:r>
            <a:r>
              <a:rPr lang="en-US" sz="1500" b="0" i="0" u="none" strike="noStrike" dirty="0">
                <a:effectLst/>
              </a:rPr>
              <a:t>α</a:t>
            </a:r>
            <a:r>
              <a:rPr lang="en-US" sz="1500" b="0" i="0" u="none" strike="noStrike" dirty="0" err="1">
                <a:effectLst/>
              </a:rPr>
              <a:t>τικών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στρ</a:t>
            </a:r>
            <a:r>
              <a:rPr lang="en-US" sz="1500" b="0" i="0" u="none" strike="noStrike" dirty="0">
                <a:effectLst/>
              </a:rPr>
              <a:t>α</a:t>
            </a:r>
            <a:r>
              <a:rPr lang="en-US" sz="1500" b="0" i="0" u="none" strike="noStrike" dirty="0" err="1">
                <a:effectLst/>
              </a:rPr>
              <a:t>τηγικών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κ</a:t>
            </a:r>
            <a:r>
              <a:rPr lang="en-US" sz="1500" b="0" i="0" u="none" strike="noStrike" dirty="0">
                <a:effectLst/>
              </a:rPr>
              <a:t>α</a:t>
            </a:r>
            <a:r>
              <a:rPr lang="en-US" sz="1500" b="0" i="0" u="none" strike="noStrike" dirty="0" err="1">
                <a:effectLst/>
              </a:rPr>
              <a:t>ι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εργ</a:t>
            </a:r>
            <a:r>
              <a:rPr lang="en-US" sz="1500" b="0" i="0" u="none" strike="noStrike" dirty="0">
                <a:effectLst/>
              </a:rPr>
              <a:t>α</a:t>
            </a:r>
            <a:r>
              <a:rPr lang="en-US" sz="1500" b="0" i="0" u="none" strike="noStrike" dirty="0" err="1">
                <a:effectLst/>
              </a:rPr>
              <a:t>λείων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l-GR" sz="1500" dirty="0"/>
              <a:t>που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ενθ</a:t>
            </a:r>
            <a:r>
              <a:rPr lang="en-US" sz="1500" b="0" i="0" u="none" strike="noStrike" dirty="0">
                <a:effectLst/>
              </a:rPr>
              <a:t>α</a:t>
            </a:r>
            <a:r>
              <a:rPr lang="en-US" sz="1500" b="0" i="0" u="none" strike="noStrike" dirty="0" err="1">
                <a:effectLst/>
              </a:rPr>
              <a:t>ρρύνουν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τον</a:t>
            </a:r>
            <a:r>
              <a:rPr lang="en-US" sz="1500" b="0" i="0" u="none" strike="noStrike" dirty="0">
                <a:effectLst/>
              </a:rPr>
              <a:t> π</a:t>
            </a:r>
            <a:r>
              <a:rPr lang="en-US" sz="1500" b="0" i="0" u="none" strike="noStrike" dirty="0" err="1">
                <a:effectLst/>
              </a:rPr>
              <a:t>ρο</a:t>
            </a:r>
            <a:r>
              <a:rPr lang="en-US" sz="1500" b="0" i="0" u="none" strike="noStrike" dirty="0">
                <a:effectLst/>
              </a:rPr>
              <a:t>β</a:t>
            </a:r>
            <a:r>
              <a:rPr lang="en-US" sz="1500" b="0" i="0" u="none" strike="noStrike" dirty="0" err="1">
                <a:effectLst/>
              </a:rPr>
              <a:t>λημ</a:t>
            </a:r>
            <a:r>
              <a:rPr lang="en-US" sz="1500" b="0" i="0" u="none" strike="noStrike" dirty="0">
                <a:effectLst/>
              </a:rPr>
              <a:t>α</a:t>
            </a:r>
            <a:r>
              <a:rPr lang="en-US" sz="1500" b="0" i="0" u="none" strike="noStrike" dirty="0" err="1">
                <a:effectLst/>
              </a:rPr>
              <a:t>τισμό</a:t>
            </a:r>
            <a:r>
              <a:rPr lang="en-US" sz="1500" b="0" i="0" u="none" strike="noStrike" dirty="0">
                <a:effectLst/>
              </a:rPr>
              <a:t>, </a:t>
            </a:r>
            <a:r>
              <a:rPr lang="en-US" sz="1500" b="0" i="0" u="none" strike="noStrike" dirty="0" err="1">
                <a:effectLst/>
              </a:rPr>
              <a:t>την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κ</a:t>
            </a:r>
            <a:r>
              <a:rPr lang="en-US" sz="1500" b="0" i="0" u="none" strike="noStrike" dirty="0">
                <a:effectLst/>
              </a:rPr>
              <a:t>α</a:t>
            </a:r>
            <a:r>
              <a:rPr lang="en-US" sz="1500" b="0" i="0" u="none" strike="noStrike" dirty="0" err="1">
                <a:effectLst/>
              </a:rPr>
              <a:t>τ</a:t>
            </a:r>
            <a:r>
              <a:rPr lang="en-US" sz="1500" b="0" i="0" u="none" strike="noStrike" dirty="0">
                <a:effectLst/>
              </a:rPr>
              <a:t>α</a:t>
            </a:r>
            <a:r>
              <a:rPr lang="en-US" sz="1500" b="0" i="0" u="none" strike="noStrike" dirty="0" err="1">
                <a:effectLst/>
              </a:rPr>
              <a:t>νόηση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κ</a:t>
            </a:r>
            <a:r>
              <a:rPr lang="en-US" sz="1500" b="0" i="0" u="none" strike="noStrike" dirty="0">
                <a:effectLst/>
              </a:rPr>
              <a:t>α</a:t>
            </a:r>
            <a:r>
              <a:rPr lang="en-US" sz="1500" b="0" i="0" u="none" strike="noStrike" dirty="0" err="1">
                <a:effectLst/>
              </a:rPr>
              <a:t>ι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το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θετικό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κλίμ</a:t>
            </a:r>
            <a:r>
              <a:rPr lang="en-US" sz="1500" b="0" i="0" u="none" strike="noStrike" dirty="0">
                <a:effectLst/>
              </a:rPr>
              <a:t>α </a:t>
            </a:r>
            <a:r>
              <a:rPr lang="en-US" sz="1500" b="0" i="0" u="none" strike="noStrike" dirty="0" err="1">
                <a:effectLst/>
              </a:rPr>
              <a:t>στη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σχολική</a:t>
            </a:r>
            <a:r>
              <a:rPr lang="en-US" sz="1500" b="0" i="0" u="none" strike="noStrike" dirty="0">
                <a:effectLst/>
              </a:rPr>
              <a:t> </a:t>
            </a:r>
            <a:r>
              <a:rPr lang="en-US" sz="1500" b="0" i="0" u="none" strike="noStrike" dirty="0" err="1">
                <a:effectLst/>
              </a:rPr>
              <a:t>κοινότητ</a:t>
            </a:r>
            <a:r>
              <a:rPr lang="en-US" sz="1500" b="0" i="0" u="none" strike="noStrike" dirty="0">
                <a:effectLst/>
              </a:rPr>
              <a:t>α.</a:t>
            </a:r>
            <a:br>
              <a:rPr lang="en-US" sz="1500" b="0" i="0" u="none" strike="noStrike" dirty="0">
                <a:effectLst/>
              </a:rPr>
            </a:br>
            <a:endParaRPr lang="en-US" sz="15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26D57CAB-E18F-40AD-343F-63E000BFB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"/>
          <a:stretch/>
        </p:blipFill>
        <p:spPr bwMode="auto">
          <a:xfrm>
            <a:off x="6129405" y="609600"/>
            <a:ext cx="3144597" cy="3127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0EA1AD35-38BA-AF31-14CE-E82CD7078D2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08" r="-2" b="7448"/>
          <a:stretch/>
        </p:blipFill>
        <p:spPr bwMode="auto">
          <a:xfrm>
            <a:off x="6129405" y="3965447"/>
            <a:ext cx="3144597" cy="2076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30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BB5C657-74EC-3D1C-047A-1781B157E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42917A9-0B40-E71E-8A52-0E15A7AC9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4947725"/>
          </a:xfrm>
        </p:spPr>
        <p:txBody>
          <a:bodyPr>
            <a:normAutofit fontScale="77500" lnSpcReduction="20000"/>
          </a:bodyPr>
          <a:lstStyle/>
          <a:p>
            <a:pPr algn="l" rtl="0" fontAlgn="base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  <a:t>Ανάπτυξη μιας ποικιλίας στρατηγικών και δεξιοτήτων που περιλαμβάνουν </a:t>
            </a:r>
            <a:r>
              <a:rPr lang="el-GR" sz="1900" b="0" i="0" u="none" strike="noStrike" dirty="0" err="1">
                <a:solidFill>
                  <a:schemeClr val="accent1"/>
                </a:solidFill>
                <a:effectLst/>
                <a:latin typeface="+mj-lt"/>
              </a:rPr>
              <a:t>ενσυναίσθηση</a:t>
            </a:r>
            <a: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  <a:t> και συναισθηματική επίγνωση για τη δημιουργία θετικού κλίματος στη σχολική τάξη.</a:t>
            </a:r>
            <a:b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</a:br>
            <a:endParaRPr lang="el-GR" sz="1900" b="0" i="0" u="none" strike="noStrike" dirty="0">
              <a:solidFill>
                <a:schemeClr val="accent1"/>
              </a:solidFill>
              <a:effectLst/>
              <a:latin typeface="+mj-lt"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l-GR" sz="1900" dirty="0">
                <a:solidFill>
                  <a:schemeClr val="accent1"/>
                </a:solidFill>
                <a:latin typeface="+mj-lt"/>
              </a:rPr>
              <a:t>Καλλιέργεια σχέσεων</a:t>
            </a:r>
            <a: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  <a:t> σεβασμού και αλληλεπίδρασης μέσω νέων τεχνικών</a:t>
            </a:r>
            <a:r>
              <a:rPr lang="en-US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  <a:t>.</a:t>
            </a:r>
            <a: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  <a:t> </a:t>
            </a:r>
            <a:b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</a:br>
            <a:endParaRPr lang="el-GR" sz="1900" b="0" i="0" u="none" strike="noStrike" dirty="0">
              <a:solidFill>
                <a:schemeClr val="accent1"/>
              </a:solidFill>
              <a:effectLst/>
              <a:latin typeface="+mj-lt"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  <a:t>Ενίσχυση της μάθησης με θετικό αντίκτυπο στις σχέσεις εντός της εκπαιδευτικής κοινότητας. </a:t>
            </a:r>
            <a:b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</a:br>
            <a:endParaRPr lang="el-GR" sz="1900" b="0" i="0" u="none" strike="noStrike" dirty="0">
              <a:solidFill>
                <a:schemeClr val="accent1"/>
              </a:solidFill>
              <a:effectLst/>
              <a:latin typeface="+mj-lt"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  <a:t>Ενδυνάμωση των εκπαιδευτικών.</a:t>
            </a:r>
            <a:b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</a:br>
            <a:endParaRPr lang="el-GR" sz="1900" b="0" i="0" u="none" strike="noStrike" dirty="0">
              <a:solidFill>
                <a:schemeClr val="accent1"/>
              </a:solidFill>
              <a:effectLst/>
              <a:latin typeface="+mj-lt"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  <a:t>Πρόληψη του εκφοβισμού και αντιμετώπιση της </a:t>
            </a:r>
            <a:r>
              <a:rPr lang="el-GR" sz="1900" b="0" i="0" u="none" strike="noStrike" dirty="0" err="1">
                <a:solidFill>
                  <a:schemeClr val="accent1"/>
                </a:solidFill>
                <a:effectLst/>
                <a:latin typeface="+mj-lt"/>
              </a:rPr>
              <a:t>ενδοσχολικής</a:t>
            </a:r>
            <a: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  <a:t> βίας.</a:t>
            </a:r>
            <a:b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</a:br>
            <a:endParaRPr lang="el-GR" sz="1900" b="0" i="0" u="none" strike="noStrike" dirty="0">
              <a:solidFill>
                <a:schemeClr val="accent1"/>
              </a:solidFill>
              <a:effectLst/>
              <a:latin typeface="+mj-lt"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  <a:t>Ανάπτυξη δεσμών με εκπαιδευτικούς άλλων χωρών και ανταλλαγή πρακτικών.</a:t>
            </a:r>
            <a:b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</a:br>
            <a:endParaRPr lang="el-GR" sz="1900" b="0" i="0" u="none" strike="noStrike" dirty="0">
              <a:solidFill>
                <a:schemeClr val="accent1"/>
              </a:solidFill>
              <a:effectLst/>
              <a:latin typeface="+mj-lt"/>
            </a:endParaRPr>
          </a:p>
          <a:p>
            <a:pPr algn="l"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l-GR" sz="1900" dirty="0">
                <a:solidFill>
                  <a:schemeClr val="accent1"/>
                </a:solidFill>
                <a:latin typeface="+mj-lt"/>
              </a:rPr>
              <a:t>Ανταλλαγή</a:t>
            </a:r>
            <a: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  <a:t> καινοτόμων καλών πρακτικών. </a:t>
            </a:r>
            <a:b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</a:br>
            <a:endParaRPr lang="el-GR" sz="1900" b="0" i="0" u="none" strike="noStrike" dirty="0">
              <a:solidFill>
                <a:schemeClr val="accent1"/>
              </a:solidFill>
              <a:effectLst/>
              <a:latin typeface="+mj-lt"/>
            </a:endParaRPr>
          </a:p>
          <a:p>
            <a:pPr algn="l" rtl="0" fontAlgn="base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l-GR" sz="1900" b="0" i="0" u="none" strike="noStrike" dirty="0">
                <a:solidFill>
                  <a:schemeClr val="accent1"/>
                </a:solidFill>
                <a:effectLst/>
                <a:latin typeface="+mj-lt"/>
              </a:rPr>
              <a:t>Βελτίωση δεξιοτήτων αγγλικής γλώσσας.</a:t>
            </a:r>
            <a:r>
              <a:rPr lang="el-GR" sz="1900" b="0" i="0" u="none" strike="noStrike" dirty="0">
                <a:solidFill>
                  <a:srgbClr val="000000"/>
                </a:solidFill>
                <a:effectLst/>
                <a:latin typeface="+mj-lt"/>
              </a:rPr>
              <a:t/>
            </a:r>
            <a:br>
              <a:rPr lang="el-GR" sz="1900" b="0" i="0" u="none" strike="noStrike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el-G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/>
            </a:r>
            <a:br>
              <a:rPr lang="el-G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el-GR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59990414-B768-55B5-0E1B-90AF0B154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dirty="0"/>
              <a:t>Τι θέλουμε να πετύχουμε με την υλοποίηση του έργου:</a:t>
            </a:r>
          </a:p>
        </p:txBody>
      </p:sp>
      <p:pic>
        <p:nvPicPr>
          <p:cNvPr id="6" name="Εικόνα 5" descr="Εικόνα που περιέχει μανταλάκι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EED3CC7C-0056-4236-9ED7-A5088D2C8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7472" y="5154673"/>
            <a:ext cx="50800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15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1E7FD26-61A9-CADD-105F-0A7D5E27D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Προετοιμασία</a:t>
            </a:r>
          </a:p>
        </p:txBody>
      </p:sp>
      <p:graphicFrame>
        <p:nvGraphicFramePr>
          <p:cNvPr id="10" name="Θέση περιεχομένου 2">
            <a:extLst>
              <a:ext uri="{FF2B5EF4-FFF2-40B4-BE49-F238E27FC236}">
                <a16:creationId xmlns:a16="http://schemas.microsoft.com/office/drawing/2014/main" xmlns="" id="{A6076263-EEEF-D7F0-F7DB-FAAC7B5FF0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1120701"/>
              </p:ext>
            </p:extLst>
          </p:nvPr>
        </p:nvGraphicFramePr>
        <p:xfrm>
          <a:off x="4760461" y="514924"/>
          <a:ext cx="4513541" cy="5526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787AB590-E17E-7F32-2C36-42AA99909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" name="Εικόνα 5" descr="Εικόνα που περιέχει κείμενο, γραφικός χαρακτήρας, αυτοκόλλητη σημείωση post-i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E28B1E95-3D88-F075-DE3E-3E62BD6C881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7333" y="2819399"/>
            <a:ext cx="3854527" cy="256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06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056">
            <a:extLst>
              <a:ext uri="{FF2B5EF4-FFF2-40B4-BE49-F238E27FC236}">
                <a16:creationId xmlns:a16="http://schemas.microsoft.com/office/drawing/2014/main" xmlns="" id="{7459C506-5F4B-4B75-9218-C7C3F87FA8D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59" name="Group 2058">
            <a:extLst>
              <a:ext uri="{FF2B5EF4-FFF2-40B4-BE49-F238E27FC236}">
                <a16:creationId xmlns:a16="http://schemas.microsoft.com/office/drawing/2014/main" xmlns="" id="{BC659EEB-C3AE-4544-8263-417009DCDF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60" name="Straight Connector 2059">
              <a:extLst>
                <a:ext uri="{FF2B5EF4-FFF2-40B4-BE49-F238E27FC236}">
                  <a16:creationId xmlns:a16="http://schemas.microsoft.com/office/drawing/2014/main" xmlns="" id="{D99DB6C6-36F9-4576-A558-95153EADBE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61" name="Rectangle 23">
              <a:extLst>
                <a:ext uri="{FF2B5EF4-FFF2-40B4-BE49-F238E27FC236}">
                  <a16:creationId xmlns:a16="http://schemas.microsoft.com/office/drawing/2014/main" xmlns="" id="{694E7916-EDE4-4B50-A4A1-6B28FDD4D9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2062" name="Rectangle 25">
              <a:extLst>
                <a:ext uri="{FF2B5EF4-FFF2-40B4-BE49-F238E27FC236}">
                  <a16:creationId xmlns:a16="http://schemas.microsoft.com/office/drawing/2014/main" xmlns="" id="{6F6CB7BB-4370-4173-97F8-F636C0F149F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2063" name="Isosceles Triangle 2062">
              <a:extLst>
                <a:ext uri="{FF2B5EF4-FFF2-40B4-BE49-F238E27FC236}">
                  <a16:creationId xmlns:a16="http://schemas.microsoft.com/office/drawing/2014/main" xmlns="" id="{B0F590BB-1F51-4138-A2D4-2E483C84FB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2064" name="Rectangle 27">
              <a:extLst>
                <a:ext uri="{FF2B5EF4-FFF2-40B4-BE49-F238E27FC236}">
                  <a16:creationId xmlns:a16="http://schemas.microsoft.com/office/drawing/2014/main" xmlns="" id="{4A492863-9797-45A2-BAB3-514F10C5F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2065" name="Rectangle 28">
              <a:extLst>
                <a:ext uri="{FF2B5EF4-FFF2-40B4-BE49-F238E27FC236}">
                  <a16:creationId xmlns:a16="http://schemas.microsoft.com/office/drawing/2014/main" xmlns="" id="{7C1E33F6-6D0F-4ECF-92F4-6F71D8BAF3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2066" name="Rectangle 29">
              <a:extLst>
                <a:ext uri="{FF2B5EF4-FFF2-40B4-BE49-F238E27FC236}">
                  <a16:creationId xmlns:a16="http://schemas.microsoft.com/office/drawing/2014/main" xmlns="" id="{73EEEA64-7411-474B-BD0E-60C24B3F4E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2067" name="Isosceles Triangle 2066">
              <a:extLst>
                <a:ext uri="{FF2B5EF4-FFF2-40B4-BE49-F238E27FC236}">
                  <a16:creationId xmlns:a16="http://schemas.microsoft.com/office/drawing/2014/main" xmlns="" id="{4F82A6DD-92BB-4443-B5A5-05240DD558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2068" name="Isosceles Triangle 2067">
              <a:extLst>
                <a:ext uri="{FF2B5EF4-FFF2-40B4-BE49-F238E27FC236}">
                  <a16:creationId xmlns:a16="http://schemas.microsoft.com/office/drawing/2014/main" xmlns="" id="{79832BCB-1DCF-46AC-9FFA-170791668D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</p:grpSp>
      <p:sp useBgFill="1">
        <p:nvSpPr>
          <p:cNvPr id="2070" name="Rectangle 2069">
            <a:extLst>
              <a:ext uri="{FF2B5EF4-FFF2-40B4-BE49-F238E27FC236}">
                <a16:creationId xmlns:a16="http://schemas.microsoft.com/office/drawing/2014/main" xmlns="" id="{4E74DA95-CD7A-4D5E-9D27-67A759CE70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ln w="222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246E3DEF-8A2F-694A-EFEE-63DB03463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5047" y="899615"/>
            <a:ext cx="2832909" cy="505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72" name="Straight Connector 2071">
            <a:extLst>
              <a:ext uri="{FF2B5EF4-FFF2-40B4-BE49-F238E27FC236}">
                <a16:creationId xmlns:a16="http://schemas.microsoft.com/office/drawing/2014/main" xmlns="" id="{14AA3B5C-0C55-4FFF-9C45-8F9F7C074A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6081305" y="1650669"/>
            <a:ext cx="0" cy="3431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>
            <a:extLst>
              <a:ext uri="{FF2B5EF4-FFF2-40B4-BE49-F238E27FC236}">
                <a16:creationId xmlns:a16="http://schemas.microsoft.com/office/drawing/2014/main" xmlns="" id="{983F2B09-F3D9-1371-11BC-B4952967E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55815" y="846976"/>
            <a:ext cx="3437422" cy="511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88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3080">
            <a:extLst>
              <a:ext uri="{FF2B5EF4-FFF2-40B4-BE49-F238E27FC236}">
                <a16:creationId xmlns:a16="http://schemas.microsoft.com/office/drawing/2014/main" xmlns="" id="{7459C506-5F4B-4B75-9218-C7C3F87FA8D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83" name="Group 3082">
            <a:extLst>
              <a:ext uri="{FF2B5EF4-FFF2-40B4-BE49-F238E27FC236}">
                <a16:creationId xmlns:a16="http://schemas.microsoft.com/office/drawing/2014/main" xmlns="" id="{BC659EEB-C3AE-4544-8263-417009DCDF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084" name="Straight Connector 3083">
              <a:extLst>
                <a:ext uri="{FF2B5EF4-FFF2-40B4-BE49-F238E27FC236}">
                  <a16:creationId xmlns:a16="http://schemas.microsoft.com/office/drawing/2014/main" xmlns="" id="{D99DB6C6-36F9-4576-A558-95153EADBE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85" name="Rectangle 23">
              <a:extLst>
                <a:ext uri="{FF2B5EF4-FFF2-40B4-BE49-F238E27FC236}">
                  <a16:creationId xmlns:a16="http://schemas.microsoft.com/office/drawing/2014/main" xmlns="" id="{694E7916-EDE4-4B50-A4A1-6B28FDD4D9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086" name="Rectangle 25">
              <a:extLst>
                <a:ext uri="{FF2B5EF4-FFF2-40B4-BE49-F238E27FC236}">
                  <a16:creationId xmlns:a16="http://schemas.microsoft.com/office/drawing/2014/main" xmlns="" id="{6F6CB7BB-4370-4173-97F8-F636C0F149F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087" name="Isosceles Triangle 3086">
              <a:extLst>
                <a:ext uri="{FF2B5EF4-FFF2-40B4-BE49-F238E27FC236}">
                  <a16:creationId xmlns:a16="http://schemas.microsoft.com/office/drawing/2014/main" xmlns="" id="{B0F590BB-1F51-4138-A2D4-2E483C84FB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088" name="Rectangle 27">
              <a:extLst>
                <a:ext uri="{FF2B5EF4-FFF2-40B4-BE49-F238E27FC236}">
                  <a16:creationId xmlns:a16="http://schemas.microsoft.com/office/drawing/2014/main" xmlns="" id="{4A492863-9797-45A2-BAB3-514F10C5F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089" name="Rectangle 28">
              <a:extLst>
                <a:ext uri="{FF2B5EF4-FFF2-40B4-BE49-F238E27FC236}">
                  <a16:creationId xmlns:a16="http://schemas.microsoft.com/office/drawing/2014/main" xmlns="" id="{7C1E33F6-6D0F-4ECF-92F4-6F71D8BAF3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090" name="Rectangle 29">
              <a:extLst>
                <a:ext uri="{FF2B5EF4-FFF2-40B4-BE49-F238E27FC236}">
                  <a16:creationId xmlns:a16="http://schemas.microsoft.com/office/drawing/2014/main" xmlns="" id="{73EEEA64-7411-474B-BD0E-60C24B3F4E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091" name="Isosceles Triangle 3090">
              <a:extLst>
                <a:ext uri="{FF2B5EF4-FFF2-40B4-BE49-F238E27FC236}">
                  <a16:creationId xmlns:a16="http://schemas.microsoft.com/office/drawing/2014/main" xmlns="" id="{4F82A6DD-92BB-4443-B5A5-05240DD558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092" name="Isosceles Triangle 3091">
              <a:extLst>
                <a:ext uri="{FF2B5EF4-FFF2-40B4-BE49-F238E27FC236}">
                  <a16:creationId xmlns:a16="http://schemas.microsoft.com/office/drawing/2014/main" xmlns="" id="{79832BCB-1DCF-46AC-9FFA-170791668D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</p:grpSp>
      <p:sp useBgFill="1">
        <p:nvSpPr>
          <p:cNvPr id="3094" name="Rectangle 3093">
            <a:extLst>
              <a:ext uri="{FF2B5EF4-FFF2-40B4-BE49-F238E27FC236}">
                <a16:creationId xmlns:a16="http://schemas.microsoft.com/office/drawing/2014/main" xmlns="" id="{4E74DA95-CD7A-4D5E-9D27-67A759CE70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ln w="222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xmlns="" id="{BA46C9A2-D88E-8E54-A3BF-D2EB946F9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06784" y="1066986"/>
            <a:ext cx="3244747" cy="4602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96" name="Straight Connector 3095">
            <a:extLst>
              <a:ext uri="{FF2B5EF4-FFF2-40B4-BE49-F238E27FC236}">
                <a16:creationId xmlns:a16="http://schemas.microsoft.com/office/drawing/2014/main" xmlns="" id="{14AA3B5C-0C55-4FFF-9C45-8F9F7C074A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6081305" y="1650669"/>
            <a:ext cx="0" cy="3431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076C1EF8-AC28-9AB3-3BDE-C1638D1E7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25315" y="1123526"/>
            <a:ext cx="3256253" cy="4602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11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84CBF14-F70B-1D53-7191-83FA02095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Κινητικότητες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4E6296E-B775-F94E-EBA1-65ED6ECD854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A. Job Shadowing</a:t>
            </a:r>
          </a:p>
          <a:p>
            <a:r>
              <a:rPr lang="el-GR" dirty="0"/>
              <a:t>Παρακολούθηση διδασκαλιών σε σχολεία της Πορτογαλίας για να διαπιστώσουμε με ποιον τρόπο επιτυγχάνεται το θετικό κλίμα στο δεδομένο σχολικό περιβάλλον</a:t>
            </a:r>
            <a:r>
              <a:rPr lang="en-US" dirty="0"/>
              <a:t>.</a:t>
            </a:r>
            <a:endParaRPr lang="el-GR" dirty="0"/>
          </a:p>
          <a:p>
            <a:r>
              <a:rPr lang="el-GR" dirty="0"/>
              <a:t>1.Ε</a:t>
            </a:r>
            <a:r>
              <a:rPr lang="en-GB" dirty="0" err="1"/>
              <a:t>scola</a:t>
            </a:r>
            <a:r>
              <a:rPr lang="en-GB" dirty="0"/>
              <a:t> </a:t>
            </a:r>
            <a:r>
              <a:rPr lang="el-GR" dirty="0"/>
              <a:t>Β</a:t>
            </a:r>
            <a:r>
              <a:rPr lang="en-GB" dirty="0" err="1"/>
              <a:t>asica</a:t>
            </a:r>
            <a:r>
              <a:rPr lang="en-GB" dirty="0"/>
              <a:t> </a:t>
            </a:r>
            <a:r>
              <a:rPr lang="el-GR" dirty="0"/>
              <a:t>Ι</a:t>
            </a:r>
            <a:r>
              <a:rPr lang="en-GB" dirty="0" err="1"/>
              <a:t>ndegrada</a:t>
            </a:r>
            <a:r>
              <a:rPr lang="en-GB" dirty="0"/>
              <a:t> (EBI) de </a:t>
            </a:r>
            <a:r>
              <a:rPr lang="en-GB" dirty="0" err="1"/>
              <a:t>Angra</a:t>
            </a:r>
            <a:r>
              <a:rPr lang="en-GB" dirty="0"/>
              <a:t> do </a:t>
            </a:r>
            <a:r>
              <a:rPr lang="en-GB" dirty="0" err="1"/>
              <a:t>Heroismo</a:t>
            </a:r>
            <a:endParaRPr lang="en-GB" dirty="0"/>
          </a:p>
          <a:p>
            <a:r>
              <a:rPr lang="en-GB" dirty="0"/>
              <a:t>2.Escola Primaria Infante Dom Henrique</a:t>
            </a:r>
          </a:p>
          <a:p>
            <a:r>
              <a:rPr lang="en-GB" dirty="0"/>
              <a:t>3.</a:t>
            </a:r>
            <a:r>
              <a:rPr lang="el-GR" dirty="0"/>
              <a:t>ΕΒ1/</a:t>
            </a:r>
            <a:r>
              <a:rPr lang="en-GB" dirty="0"/>
              <a:t>JI da </a:t>
            </a:r>
            <a:r>
              <a:rPr lang="en-GB" dirty="0" err="1"/>
              <a:t>Carreirinha</a:t>
            </a:r>
            <a:endParaRPr lang="en-GB" dirty="0"/>
          </a:p>
          <a:p>
            <a:r>
              <a:rPr lang="el-GR" dirty="0"/>
              <a:t>Τάξεις Α-Δ, ειδικό σχολείο, τμήματα ένταξης</a:t>
            </a:r>
          </a:p>
          <a:p>
            <a:r>
              <a:rPr lang="el-GR" dirty="0" err="1"/>
              <a:t>Τερσέιρα</a:t>
            </a:r>
            <a:r>
              <a:rPr lang="el-GR" dirty="0"/>
              <a:t>-Αζόρες, 15-21 Απριλίου 2024</a:t>
            </a:r>
          </a:p>
          <a:p>
            <a:r>
              <a:rPr lang="el-GR" dirty="0"/>
              <a:t>Δύο εκπαιδευτικοί</a:t>
            </a:r>
            <a:r>
              <a:rPr lang="el-GR" b="1" dirty="0"/>
              <a:t/>
            </a:r>
            <a:br>
              <a:rPr lang="el-GR" b="1" dirty="0"/>
            </a:b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518C1B88-1CBF-EC08-8414-CE2CC68835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b="1" dirty="0"/>
              <a:t>B. Course</a:t>
            </a:r>
          </a:p>
          <a:p>
            <a:pPr algn="l" rtl="0">
              <a:spcBef>
                <a:spcPts val="1200"/>
              </a:spcBef>
              <a:spcAft>
                <a:spcPts val="0"/>
              </a:spcAft>
            </a:pPr>
            <a:r>
              <a:rPr lang="el-GR" dirty="0"/>
              <a:t>Παρακολούθηση Σεμιναρίου “</a:t>
            </a:r>
            <a:r>
              <a:rPr lang="el-GR" dirty="0" err="1"/>
              <a:t>Ενσυνειδητότητα</a:t>
            </a:r>
            <a:r>
              <a:rPr lang="el-GR" dirty="0"/>
              <a:t> και ευεξία στη σχολική τάξη. Δημιουργώντας θετικό κλίμα μάθησης”</a:t>
            </a:r>
            <a:r>
              <a:rPr lang="en-US" dirty="0"/>
              <a:t>.</a:t>
            </a:r>
            <a:endParaRPr lang="el-GR" dirty="0"/>
          </a:p>
          <a:p>
            <a:pPr algn="l" rtl="0">
              <a:spcBef>
                <a:spcPts val="1200"/>
              </a:spcBef>
              <a:spcAft>
                <a:spcPts val="0"/>
              </a:spcAft>
            </a:pPr>
            <a:r>
              <a:rPr lang="el-GR" dirty="0"/>
              <a:t>Δουβλίνο-Ιρλανδία, 16-22 Ιουνίου 2024</a:t>
            </a:r>
          </a:p>
          <a:p>
            <a:pPr algn="l" rtl="0">
              <a:spcBef>
                <a:spcPts val="1200"/>
              </a:spcBef>
              <a:spcAft>
                <a:spcPts val="0"/>
              </a:spcAft>
            </a:pPr>
            <a:r>
              <a:rPr lang="el-GR" dirty="0"/>
              <a:t>Πέντε εκπαιδευτικοί</a:t>
            </a:r>
          </a:p>
          <a:p>
            <a:pPr marL="0" indent="0">
              <a:buNone/>
            </a:pP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6" name="Εικόνα 5" descr="Εικόνα που περιέχει κείμενο, σύννεφο, εξωτερικός χώρος/ύπαιθρος, σήμανση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4A32C575-A446-797A-9383-E73F924994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37" t="24656" r="11114" b="13778"/>
          <a:stretch/>
        </p:blipFill>
        <p:spPr>
          <a:xfrm>
            <a:off x="5360595" y="4870451"/>
            <a:ext cx="2592378" cy="1579418"/>
          </a:xfrm>
          <a:prstGeom prst="rect">
            <a:avLst/>
          </a:prstGeom>
        </p:spPr>
      </p:pic>
      <p:pic>
        <p:nvPicPr>
          <p:cNvPr id="10" name="Εικόνα 9" descr="Εικόνα που περιέχει κείμενο, άδεια/πινακίδα κυκλοφορίας, γραμματοσειρά, αριθμός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D869ECCB-2301-9F6D-EE26-190F054235C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583" r="2258" b="23737"/>
          <a:stretch/>
        </p:blipFill>
        <p:spPr>
          <a:xfrm>
            <a:off x="8358038" y="3919132"/>
            <a:ext cx="3152964" cy="155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22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Όψη">
  <a:themeElements>
    <a:clrScheme name="Γαλαζοπράσινο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{9627EB2A-7931-3049-8B3D-032ADE14B0A2}tf10001060</Template>
  <TotalTime>2196</TotalTime>
  <Words>245</Words>
  <Application>Microsoft Office PowerPoint</Application>
  <PresentationFormat>Προσαρμογή</PresentationFormat>
  <Paragraphs>43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Όψη</vt:lpstr>
      <vt:lpstr>Creating a positive learning climate Δημιουργώντας θετικό κλίμα μάθησης</vt:lpstr>
      <vt:lpstr>Ιστορικό ή αλλιώς…  «η αρχή του ταξιδιού»</vt:lpstr>
      <vt:lpstr>Στόχοι</vt:lpstr>
      <vt:lpstr>Προετοιμασία</vt:lpstr>
      <vt:lpstr>Παρουσίαση του PowerPoint</vt:lpstr>
      <vt:lpstr>Παρουσίαση του PowerPoint</vt:lpstr>
      <vt:lpstr>Κινητικότητες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Ενσυνειδητότητα και ευεξία στην τάξη: Δημιουργώντας ένα θετικό μαθησιακό κλίμα</dc:title>
  <dc:creator>Evi Dimopoulou</dc:creator>
  <cp:lastModifiedBy>Εγώ</cp:lastModifiedBy>
  <cp:revision>46</cp:revision>
  <dcterms:created xsi:type="dcterms:W3CDTF">2024-09-01T09:27:30Z</dcterms:created>
  <dcterms:modified xsi:type="dcterms:W3CDTF">2024-09-30T18:31:13Z</dcterms:modified>
</cp:coreProperties>
</file>